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4" r:id="rId18"/>
    <p:sldId id="272" r:id="rId19"/>
    <p:sldId id="273" r:id="rId20"/>
    <p:sldId id="274" r:id="rId21"/>
    <p:sldId id="275" r:id="rId22"/>
    <p:sldId id="276" r:id="rId23"/>
    <p:sldId id="283" r:id="rId24"/>
    <p:sldId id="277" r:id="rId25"/>
    <p:sldId id="279"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8" d="100"/>
          <a:sy n="88" d="100"/>
        </p:scale>
        <p:origin x="-128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4/18/17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FB56013-B943-42BA-886F-6F9D4EB85E9D}"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transition xmlns:p14="http://schemas.microsoft.com/office/powerpoint/2010/mai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cSld>
  <p:clrMapOvr>
    <a:masterClrMapping/>
  </p:clrMapOvr>
  <p:transition xmlns:p14="http://schemas.microsoft.com/office/powerpoint/2010/mai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FECD78-3C8E-49F2-8FAB-59489D168ABB}" type="datetimeFigureOut">
              <a:rPr lang="en-US" smtClean="0"/>
              <a:t>4/18/17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cSld>
  <p:clrMapOvr>
    <a:masterClrMapping/>
  </p:clrMapOvr>
  <p:transition xmlns:p14="http://schemas.microsoft.com/office/powerpoint/2010/mai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cSld>
  <p:clrMapOvr>
    <a:masterClrMapping/>
  </p:clrMapOvr>
  <p:transition xmlns:p14="http://schemas.microsoft.com/office/powerpoint/2010/mai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4/18/17</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xmlns:p14="http://schemas.microsoft.com/office/powerpoint/2010/mai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FECD78-3C8E-49F2-8FAB-59489D168ABB}" type="datetimeFigureOut">
              <a:rPr lang="en-US" smtClean="0"/>
              <a:t>4/18/17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cSld>
  <p:clrMapOvr>
    <a:masterClrMapping/>
  </p:clrMapOvr>
  <p:transition xmlns:p14="http://schemas.microsoft.com/office/powerpoint/2010/mai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FECD78-3C8E-49F2-8FAB-59489D168ABB}" type="datetimeFigureOut">
              <a:rPr lang="en-US" smtClean="0"/>
              <a:t>4/18/17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cSld>
  <p:clrMapOvr>
    <a:masterClrMapping/>
  </p:clrMapOvr>
  <p:transition xmlns:p14="http://schemas.microsoft.com/office/powerpoint/2010/mai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4/18/17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cSld>
  <p:clrMapOvr>
    <a:masterClrMapping/>
  </p:clrMapOvr>
  <p:transition xmlns:p14="http://schemas.microsoft.com/office/powerpoint/2010/mai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BFECD78-3C8E-49F2-8FAB-59489D168ABB}" type="datetimeFigureOut">
              <a:rPr lang="en-US" smtClean="0"/>
              <a:t>4/18/17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cSld>
  <p:clrMapOvr>
    <a:masterClrMapping/>
  </p:clrMapOvr>
  <p:transition xmlns:p14="http://schemas.microsoft.com/office/powerpoint/2010/mai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FECD78-3C8E-49F2-8FAB-59489D168ABB}" type="datetimeFigureOut">
              <a:rPr lang="en-US" smtClean="0"/>
              <a:t>4/18/17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transition xmlns:p14="http://schemas.microsoft.com/office/powerpoint/2010/mai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6BFECD78-3C8E-49F2-8FAB-59489D168ABB}" type="datetimeFigureOut">
              <a:rPr lang="en-US" smtClean="0"/>
              <a:t>4/18/17</a:t>
            </a:fld>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transition xmlns:p14="http://schemas.microsoft.com/office/powerpoint/2010/main" spd="slow">
    <p:cove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BFECD78-3C8E-49F2-8FAB-59489D168ABB}" type="datetimeFigureOut">
              <a:rPr lang="en-US" smtClean="0"/>
              <a:t>4/18/17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FB56013-B943-42BA-886F-6F9D4EB85E9D}"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xmlns:p14="http://schemas.microsoft.com/office/powerpoint/2010/main" spd="slow">
    <p:cover/>
  </p:transition>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115628"/>
          </a:xfrm>
        </p:spPr>
        <p:txBody>
          <a:bodyPr>
            <a:noAutofit/>
          </a:bodyPr>
          <a:lstStyle/>
          <a:p>
            <a:r>
              <a:rPr lang="en-US" sz="2800" dirty="0"/>
              <a:t>Conley 3rd Grade </a:t>
            </a:r>
            <a:r>
              <a:rPr lang="en-US" sz="2800" dirty="0" smtClean="0"/>
              <a:t/>
            </a:r>
            <a:br>
              <a:rPr lang="en-US" sz="2800" dirty="0" smtClean="0"/>
            </a:br>
            <a:r>
              <a:rPr lang="en-US" sz="2800" dirty="0" smtClean="0"/>
              <a:t>Jacksonville zoo </a:t>
            </a:r>
            <a:r>
              <a:rPr lang="en-US" sz="2800" dirty="0"/>
              <a:t/>
            </a:r>
            <a:br>
              <a:rPr lang="en-US" sz="2800" dirty="0"/>
            </a:br>
            <a:r>
              <a:rPr lang="en-US" sz="2800" dirty="0"/>
              <a:t> May 4, 2017</a:t>
            </a:r>
          </a:p>
        </p:txBody>
      </p:sp>
      <p:pic>
        <p:nvPicPr>
          <p:cNvPr id="6" name="Content Placeholder 5" descr="JaxZoo-logo.png"/>
          <p:cNvPicPr>
            <a:picLocks noGrp="1" noChangeAspect="1"/>
          </p:cNvPicPr>
          <p:nvPr>
            <p:ph idx="1"/>
          </p:nvPr>
        </p:nvPicPr>
        <p:blipFill>
          <a:blip r:embed="rId2">
            <a:extLst>
              <a:ext uri="{28A0092B-C50C-407E-A947-70E740481C1C}">
                <a14:useLocalDpi xmlns:a14="http://schemas.microsoft.com/office/drawing/2010/main" val="0"/>
              </a:ext>
            </a:extLst>
          </a:blip>
          <a:srcRect l="966" r="966"/>
          <a:stretch>
            <a:fillRect/>
          </a:stretch>
        </p:blipFill>
        <p:spPr/>
      </p:pic>
    </p:spTree>
    <p:extLst>
      <p:ext uri="{BB962C8B-B14F-4D97-AF65-F5344CB8AC3E}">
        <p14:creationId xmlns:p14="http://schemas.microsoft.com/office/powerpoint/2010/main" val="3068607774"/>
      </p:ext>
    </p:extLst>
  </p:cSld>
  <p:clrMapOvr>
    <a:masterClrMapping/>
  </p:clrMapOvr>
  <p:transition xmlns:p14="http://schemas.microsoft.com/office/powerpoint/2010/mai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behavior</a:t>
            </a:r>
            <a:endParaRPr lang="en-US" dirty="0"/>
          </a:p>
        </p:txBody>
      </p:sp>
      <p:sp>
        <p:nvSpPr>
          <p:cNvPr id="3" name="Content Placeholder 2"/>
          <p:cNvSpPr>
            <a:spLocks noGrp="1"/>
          </p:cNvSpPr>
          <p:nvPr>
            <p:ph idx="1"/>
          </p:nvPr>
        </p:nvSpPr>
        <p:spPr/>
        <p:txBody>
          <a:bodyPr/>
          <a:lstStyle/>
          <a:p>
            <a:r>
              <a:rPr lang="en-US" dirty="0" smtClean="0"/>
              <a:t>Use </a:t>
            </a:r>
            <a:r>
              <a:rPr lang="en-US" dirty="0"/>
              <a:t>appropriate language</a:t>
            </a:r>
            <a:r>
              <a:rPr lang="en-US" dirty="0" smtClean="0"/>
              <a:t>.  No swearing.</a:t>
            </a:r>
          </a:p>
          <a:p>
            <a:r>
              <a:rPr lang="en-US" dirty="0" smtClean="0"/>
              <a:t>Alcoholic </a:t>
            </a:r>
            <a:r>
              <a:rPr lang="en-US" dirty="0"/>
              <a:t>beverages/illegal drugs are not to be possessed or consumed during the trip.   </a:t>
            </a:r>
          </a:p>
          <a:p>
            <a:r>
              <a:rPr lang="en-US" dirty="0" smtClean="0"/>
              <a:t>Tobacco </a:t>
            </a:r>
            <a:r>
              <a:rPr lang="en-US" dirty="0"/>
              <a:t>products are not permitted.</a:t>
            </a:r>
          </a:p>
          <a:p>
            <a:r>
              <a:rPr lang="en-US" dirty="0" smtClean="0"/>
              <a:t>Do </a:t>
            </a:r>
            <a:r>
              <a:rPr lang="en-US" dirty="0"/>
              <a:t>not post pictures of students to social </a:t>
            </a:r>
            <a:r>
              <a:rPr lang="en-US" dirty="0" smtClean="0"/>
              <a:t>media during </a:t>
            </a:r>
            <a:r>
              <a:rPr lang="en-US" dirty="0"/>
              <a:t>the trip or after the trip.  </a:t>
            </a:r>
          </a:p>
          <a:p>
            <a:pPr marL="114300" lvl="0" indent="0">
              <a:buNone/>
            </a:pPr>
            <a:endParaRPr lang="en-US" dirty="0"/>
          </a:p>
          <a:p>
            <a:pPr>
              <a:buBlip>
                <a:blip r:embed="rId2"/>
              </a:buBlip>
            </a:pPr>
            <a:endParaRPr lang="en-US" dirty="0"/>
          </a:p>
        </p:txBody>
      </p:sp>
    </p:spTree>
    <p:extLst>
      <p:ext uri="{BB962C8B-B14F-4D97-AF65-F5344CB8AC3E}">
        <p14:creationId xmlns:p14="http://schemas.microsoft.com/office/powerpoint/2010/main" val="1604611082"/>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Needs</a:t>
            </a:r>
            <a:endParaRPr lang="en-US" dirty="0"/>
          </a:p>
        </p:txBody>
      </p:sp>
      <p:sp>
        <p:nvSpPr>
          <p:cNvPr id="3" name="Content Placeholder 2"/>
          <p:cNvSpPr>
            <a:spLocks noGrp="1"/>
          </p:cNvSpPr>
          <p:nvPr>
            <p:ph idx="1"/>
          </p:nvPr>
        </p:nvSpPr>
        <p:spPr/>
        <p:txBody>
          <a:bodyPr/>
          <a:lstStyle/>
          <a:p>
            <a:r>
              <a:rPr lang="en-US" dirty="0" smtClean="0"/>
              <a:t>Chaperones </a:t>
            </a:r>
            <a:r>
              <a:rPr lang="en-US" dirty="0"/>
              <a:t>need to be aware of any medical conditions/allergies etc. of any children assigned to them.</a:t>
            </a:r>
          </a:p>
          <a:p>
            <a:r>
              <a:rPr lang="en-US" dirty="0" smtClean="0"/>
              <a:t>Chaperones </a:t>
            </a:r>
            <a:r>
              <a:rPr lang="en-US" dirty="0"/>
              <a:t>shall not provide any prescription or over the counter medications to students</a:t>
            </a:r>
            <a:r>
              <a:rPr lang="en-US" dirty="0" smtClean="0"/>
              <a:t>. </a:t>
            </a:r>
            <a:endParaRPr lang="en-US" dirty="0"/>
          </a:p>
          <a:p>
            <a:r>
              <a:rPr lang="en-US" dirty="0" smtClean="0"/>
              <a:t>Make the supervising teacher aware if you have any medical conditions that may cause a problem during the trip.</a:t>
            </a:r>
            <a:endParaRPr lang="en-US" dirty="0"/>
          </a:p>
        </p:txBody>
      </p:sp>
    </p:spTree>
    <p:extLst>
      <p:ext uri="{BB962C8B-B14F-4D97-AF65-F5344CB8AC3E}">
        <p14:creationId xmlns:p14="http://schemas.microsoft.com/office/powerpoint/2010/main" val="224908873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Responsible</a:t>
            </a:r>
            <a:endParaRPr lang="en-US" dirty="0"/>
          </a:p>
        </p:txBody>
      </p:sp>
      <p:sp>
        <p:nvSpPr>
          <p:cNvPr id="3" name="Content Placeholder 2"/>
          <p:cNvSpPr>
            <a:spLocks noGrp="1"/>
          </p:cNvSpPr>
          <p:nvPr>
            <p:ph idx="1"/>
          </p:nvPr>
        </p:nvSpPr>
        <p:spPr/>
        <p:txBody>
          <a:bodyPr/>
          <a:lstStyle/>
          <a:p>
            <a:r>
              <a:rPr lang="en-US" dirty="0" smtClean="0"/>
              <a:t>Chaperones </a:t>
            </a:r>
            <a:r>
              <a:rPr lang="en-US" dirty="0"/>
              <a:t>are responsible for ALL of the </a:t>
            </a:r>
            <a:r>
              <a:rPr lang="en-US" dirty="0" smtClean="0"/>
              <a:t>children (</a:t>
            </a:r>
            <a:r>
              <a:rPr lang="en-US" dirty="0"/>
              <a:t>well being and behavior) in their assigned group-not just the chaperone’s own child.</a:t>
            </a:r>
          </a:p>
          <a:p>
            <a:r>
              <a:rPr lang="en-US" dirty="0" smtClean="0"/>
              <a:t>Share </a:t>
            </a:r>
            <a:r>
              <a:rPr lang="en-US" dirty="0"/>
              <a:t>in being responsible for all students.  Offer your support to other chaperones when necessary.</a:t>
            </a:r>
          </a:p>
          <a:p>
            <a:r>
              <a:rPr lang="en-US" dirty="0" smtClean="0"/>
              <a:t>Be </a:t>
            </a:r>
            <a:r>
              <a:rPr lang="en-US" dirty="0"/>
              <a:t>supportive of the teacher by focusing your attention on them.  Help the students to do the same</a:t>
            </a:r>
            <a:r>
              <a:rPr lang="en-US" dirty="0" smtClean="0"/>
              <a:t>.</a:t>
            </a:r>
          </a:p>
          <a:p>
            <a:r>
              <a:rPr lang="en-US" dirty="0" smtClean="0"/>
              <a:t>Treat </a:t>
            </a:r>
            <a:r>
              <a:rPr lang="en-US" dirty="0"/>
              <a:t>all children for whom you are responsible fairly and equally.</a:t>
            </a:r>
          </a:p>
          <a:p>
            <a:pPr lvl="0">
              <a:buBlip>
                <a:blip r:embed="rId2"/>
              </a:buBlip>
            </a:pPr>
            <a:endParaRPr lang="en-US" dirty="0"/>
          </a:p>
          <a:p>
            <a:pPr>
              <a:buBlip>
                <a:blip r:embed="rId2"/>
              </a:buBlip>
            </a:pPr>
            <a:endParaRPr lang="en-US" dirty="0"/>
          </a:p>
        </p:txBody>
      </p:sp>
    </p:spTree>
    <p:extLst>
      <p:ext uri="{BB962C8B-B14F-4D97-AF65-F5344CB8AC3E}">
        <p14:creationId xmlns:p14="http://schemas.microsoft.com/office/powerpoint/2010/main" val="375864065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Please stay with the group assigned at all times.</a:t>
            </a:r>
          </a:p>
        </p:txBody>
      </p:sp>
      <p:sp>
        <p:nvSpPr>
          <p:cNvPr id="3" name="Content Placeholder 2"/>
          <p:cNvSpPr>
            <a:spLocks noGrp="1"/>
          </p:cNvSpPr>
          <p:nvPr>
            <p:ph idx="1"/>
          </p:nvPr>
        </p:nvSpPr>
        <p:spPr>
          <a:xfrm>
            <a:off x="457200" y="1752600"/>
            <a:ext cx="8229600" cy="4529667"/>
          </a:xfrm>
        </p:spPr>
        <p:txBody>
          <a:bodyPr>
            <a:normAutofit fontScale="92500" lnSpcReduction="10000"/>
          </a:bodyPr>
          <a:lstStyle/>
          <a:p>
            <a:r>
              <a:rPr lang="en-US" dirty="0" smtClean="0"/>
              <a:t>Students must be supervised at all times while at a school sponsored event.  </a:t>
            </a:r>
          </a:p>
          <a:p>
            <a:r>
              <a:rPr lang="en-US" dirty="0" smtClean="0"/>
              <a:t>As a chaperone you will be responsible for your group, helping them to learn and making sure they behave appropriately.  </a:t>
            </a:r>
          </a:p>
          <a:p>
            <a:r>
              <a:rPr lang="en-US" dirty="0" smtClean="0"/>
              <a:t>Students must stay with you, their chaperone, at all times.  </a:t>
            </a:r>
          </a:p>
          <a:p>
            <a:r>
              <a:rPr lang="en-US" dirty="0" smtClean="0"/>
              <a:t>Go over the use of the buddy system with students in your care.   </a:t>
            </a:r>
          </a:p>
          <a:p>
            <a:r>
              <a:rPr lang="en-US" dirty="0" smtClean="0"/>
              <a:t>Account for all participants regularly and before changing activities.   </a:t>
            </a:r>
          </a:p>
          <a:p>
            <a:r>
              <a:rPr lang="en-US" dirty="0" smtClean="0"/>
              <a:t>Chaperones must be readily available, be mindful of safety concerns, and respond to students’ needs.    </a:t>
            </a:r>
            <a:endParaRPr lang="en-US" dirty="0"/>
          </a:p>
        </p:txBody>
      </p:sp>
    </p:spTree>
    <p:extLst>
      <p:ext uri="{BB962C8B-B14F-4D97-AF65-F5344CB8AC3E}">
        <p14:creationId xmlns:p14="http://schemas.microsoft.com/office/powerpoint/2010/main" val="1312421145"/>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Phones</a:t>
            </a:r>
            <a:endParaRPr lang="en-US" dirty="0"/>
          </a:p>
        </p:txBody>
      </p:sp>
      <p:sp>
        <p:nvSpPr>
          <p:cNvPr id="3" name="Content Placeholder 2"/>
          <p:cNvSpPr>
            <a:spLocks noGrp="1"/>
          </p:cNvSpPr>
          <p:nvPr>
            <p:ph idx="1"/>
          </p:nvPr>
        </p:nvSpPr>
        <p:spPr/>
        <p:txBody>
          <a:bodyPr/>
          <a:lstStyle/>
          <a:p>
            <a:r>
              <a:rPr lang="en-US" dirty="0" smtClean="0"/>
              <a:t>A </a:t>
            </a:r>
            <a:r>
              <a:rPr lang="en-US" dirty="0"/>
              <a:t>Chaperone in each group must carry a cell phone and exchange cell phone numbers with the </a:t>
            </a:r>
            <a:r>
              <a:rPr lang="en-US" dirty="0" smtClean="0"/>
              <a:t>Supervising </a:t>
            </a:r>
            <a:r>
              <a:rPr lang="en-US" dirty="0" smtClean="0"/>
              <a:t>Teacher.</a:t>
            </a:r>
          </a:p>
          <a:p>
            <a:r>
              <a:rPr lang="en-US" dirty="0" smtClean="0"/>
              <a:t>Please </a:t>
            </a:r>
            <a:r>
              <a:rPr lang="en-US" dirty="0"/>
              <a:t>keep cell phone calls to emergencies only.</a:t>
            </a:r>
          </a:p>
          <a:p>
            <a:r>
              <a:rPr lang="en-US" dirty="0" smtClean="0"/>
              <a:t>Do not use your cell phone for non-emergency or non-trip related purposes.  It is not acceptable for outside work to be completed while you are supervising students.</a:t>
            </a:r>
            <a:endParaRPr lang="en-US" dirty="0"/>
          </a:p>
        </p:txBody>
      </p:sp>
    </p:spTree>
    <p:extLst>
      <p:ext uri="{BB962C8B-B14F-4D97-AF65-F5344CB8AC3E}">
        <p14:creationId xmlns:p14="http://schemas.microsoft.com/office/powerpoint/2010/main" val="85280299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en-US" dirty="0"/>
          </a:p>
        </p:txBody>
      </p:sp>
      <p:sp>
        <p:nvSpPr>
          <p:cNvPr id="3" name="Content Placeholder 2"/>
          <p:cNvSpPr>
            <a:spLocks noGrp="1"/>
          </p:cNvSpPr>
          <p:nvPr>
            <p:ph idx="1"/>
          </p:nvPr>
        </p:nvSpPr>
        <p:spPr/>
        <p:txBody>
          <a:bodyPr/>
          <a:lstStyle/>
          <a:p>
            <a:r>
              <a:rPr lang="en-US" dirty="0" smtClean="0"/>
              <a:t>Report </a:t>
            </a:r>
            <a:r>
              <a:rPr lang="en-US" dirty="0"/>
              <a:t>any accidents or problems to the </a:t>
            </a:r>
            <a:r>
              <a:rPr lang="en-US" dirty="0" smtClean="0"/>
              <a:t>Supervising </a:t>
            </a:r>
            <a:r>
              <a:rPr lang="en-US" dirty="0" smtClean="0"/>
              <a:t>Teacher </a:t>
            </a:r>
            <a:r>
              <a:rPr lang="en-US" dirty="0"/>
              <a:t>immediately.</a:t>
            </a:r>
          </a:p>
          <a:p>
            <a:r>
              <a:rPr lang="en-US" dirty="0" smtClean="0"/>
              <a:t>If you can not find a student, call the </a:t>
            </a:r>
            <a:r>
              <a:rPr lang="en-US" dirty="0" smtClean="0"/>
              <a:t>Supervising </a:t>
            </a:r>
            <a:r>
              <a:rPr lang="en-US" dirty="0" smtClean="0"/>
              <a:t>Teacher immediately and tell a Jacksonville Zoo Member.</a:t>
            </a:r>
          </a:p>
          <a:p>
            <a:r>
              <a:rPr lang="en-US" dirty="0" smtClean="0"/>
              <a:t>If you need to take a student to the First Aid Center,   </a:t>
            </a:r>
            <a:r>
              <a:rPr lang="en-US" dirty="0"/>
              <a:t>c</a:t>
            </a:r>
            <a:r>
              <a:rPr lang="en-US" dirty="0" smtClean="0"/>
              <a:t>all the </a:t>
            </a:r>
            <a:r>
              <a:rPr lang="en-US" dirty="0" smtClean="0"/>
              <a:t>Supervising </a:t>
            </a:r>
            <a:r>
              <a:rPr lang="en-US" dirty="0" smtClean="0"/>
              <a:t>Teacher immediately. </a:t>
            </a:r>
            <a:endParaRPr lang="en-US" dirty="0"/>
          </a:p>
        </p:txBody>
      </p:sp>
    </p:spTree>
    <p:extLst>
      <p:ext uri="{BB962C8B-B14F-4D97-AF65-F5344CB8AC3E}">
        <p14:creationId xmlns:p14="http://schemas.microsoft.com/office/powerpoint/2010/main" val="2004843944"/>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Behavior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behavior of the students in your group is your responsibility.  </a:t>
            </a:r>
          </a:p>
          <a:p>
            <a:r>
              <a:rPr lang="en-US" dirty="0" smtClean="0"/>
              <a:t>School rules related to student behavior apply.  </a:t>
            </a:r>
          </a:p>
          <a:p>
            <a:r>
              <a:rPr lang="en-US" dirty="0" smtClean="0"/>
              <a:t>Go over rules with your group before you begin to walk around the park.  </a:t>
            </a:r>
          </a:p>
          <a:p>
            <a:r>
              <a:rPr lang="en-US" dirty="0" smtClean="0"/>
              <a:t>While you are responsible for the students’ behavior, the teacher is responsible for discipline.  Please notify your supervising teacher immediately if you have a behavior issue.  </a:t>
            </a:r>
          </a:p>
          <a:p>
            <a:r>
              <a:rPr lang="en-US" dirty="0" smtClean="0"/>
              <a:t>Please be aware that there will be other people at the </a:t>
            </a:r>
            <a:r>
              <a:rPr lang="en-US" dirty="0"/>
              <a:t>z</a:t>
            </a:r>
            <a:r>
              <a:rPr lang="en-US" dirty="0" smtClean="0"/>
              <a:t>oo that are not part of our group.  Be sure that students are mindful of those around them and behave accordingly in all situations, including standing in line.  </a:t>
            </a:r>
            <a:endParaRPr lang="en-US" dirty="0"/>
          </a:p>
        </p:txBody>
      </p:sp>
    </p:spTree>
    <p:extLst>
      <p:ext uri="{BB962C8B-B14F-4D97-AF65-F5344CB8AC3E}">
        <p14:creationId xmlns:p14="http://schemas.microsoft.com/office/powerpoint/2010/main" val="3817333690"/>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Jacksonville zoo rules</a:t>
            </a:r>
            <a:endParaRPr lang="en-US" dirty="0"/>
          </a:p>
        </p:txBody>
      </p:sp>
      <p:sp>
        <p:nvSpPr>
          <p:cNvPr id="3" name="Content Placeholder 2"/>
          <p:cNvSpPr>
            <a:spLocks noGrp="1"/>
          </p:cNvSpPr>
          <p:nvPr>
            <p:ph idx="1"/>
          </p:nvPr>
        </p:nvSpPr>
        <p:spPr/>
        <p:txBody>
          <a:bodyPr/>
          <a:lstStyle/>
          <a:p>
            <a:r>
              <a:rPr lang="en-US" dirty="0" smtClean="0"/>
              <a:t>Please do not feed the animals. Zoo animals are on special diets, and human food might upset their stomachs.</a:t>
            </a:r>
          </a:p>
          <a:p>
            <a:r>
              <a:rPr lang="en-US" dirty="0" smtClean="0"/>
              <a:t>Exhibit barriers and fences are for your protection. Do not climb, stand, or breach barriers or railings.</a:t>
            </a:r>
          </a:p>
          <a:p>
            <a:r>
              <a:rPr lang="en-US" dirty="0" smtClean="0"/>
              <a:t>Do not roughhouse or shout. Loud noises can frighten the animals.</a:t>
            </a:r>
          </a:p>
          <a:p>
            <a:r>
              <a:rPr lang="en-US" dirty="0" smtClean="0"/>
              <a:t>Please do not throw anything into an animal’s exhibit or tap on the exhibit glass.</a:t>
            </a:r>
          </a:p>
          <a:p>
            <a:r>
              <a:rPr lang="en-US" dirty="0" smtClean="0"/>
              <a:t>Please leave the flowers and plants for all to enjoy!</a:t>
            </a:r>
            <a:endParaRPr lang="en-US" dirty="0"/>
          </a:p>
        </p:txBody>
      </p:sp>
    </p:spTree>
    <p:extLst>
      <p:ext uri="{BB962C8B-B14F-4D97-AF65-F5344CB8AC3E}">
        <p14:creationId xmlns:p14="http://schemas.microsoft.com/office/powerpoint/2010/main" val="1372098326"/>
      </p:ext>
    </p:extLst>
  </p:cSld>
  <p:clrMapOvr>
    <a:masterClrMapping/>
  </p:clrMapOvr>
  <p:transition xmlns:p14="http://schemas.microsoft.com/office/powerpoint/2010/mai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Attitude is a little thing that makes a big difference!</a:t>
            </a:r>
            <a:br>
              <a:rPr lang="en-US" dirty="0" smtClean="0"/>
            </a:br>
            <a:endParaRPr lang="en-US" dirty="0"/>
          </a:p>
        </p:txBody>
      </p:sp>
      <p:sp>
        <p:nvSpPr>
          <p:cNvPr id="3" name="Content Placeholder 2"/>
          <p:cNvSpPr>
            <a:spLocks noGrp="1"/>
          </p:cNvSpPr>
          <p:nvPr>
            <p:ph idx="1"/>
          </p:nvPr>
        </p:nvSpPr>
        <p:spPr/>
        <p:txBody>
          <a:bodyPr/>
          <a:lstStyle/>
          <a:p>
            <a:pPr>
              <a:buSzPct val="100000"/>
            </a:pPr>
            <a:r>
              <a:rPr lang="en-US" dirty="0" smtClean="0"/>
              <a:t>Be </a:t>
            </a:r>
            <a:r>
              <a:rPr lang="en-US" dirty="0"/>
              <a:t>helpful.  Guide students to discover and experience for themselves and complete the </a:t>
            </a:r>
            <a:r>
              <a:rPr lang="en-US" dirty="0" smtClean="0"/>
              <a:t>Jacksonville Zoo Experience.  </a:t>
            </a:r>
            <a:endParaRPr lang="en-US" dirty="0"/>
          </a:p>
          <a:p>
            <a:pPr>
              <a:buSzPct val="100000"/>
            </a:pPr>
            <a:r>
              <a:rPr lang="en-US" dirty="0" smtClean="0"/>
              <a:t>Although we are going to have fun, we are also going to learn!  The Jacksonville Zoo is our classroom for the day!</a:t>
            </a:r>
          </a:p>
          <a:p>
            <a:pPr>
              <a:buSzPct val="100000"/>
            </a:pPr>
            <a:r>
              <a:rPr lang="en-US" dirty="0" smtClean="0"/>
              <a:t>Approach </a:t>
            </a:r>
            <a:r>
              <a:rPr lang="en-US" dirty="0"/>
              <a:t>the trip with a </a:t>
            </a:r>
            <a:r>
              <a:rPr lang="en-US" dirty="0" smtClean="0"/>
              <a:t>good, </a:t>
            </a:r>
            <a:r>
              <a:rPr lang="en-US" dirty="0"/>
              <a:t>supportive mental attitude.  Your role can affect the entire trip.</a:t>
            </a:r>
          </a:p>
          <a:p>
            <a:pPr marL="114300" indent="0">
              <a:buSzPct val="100000"/>
              <a:buNone/>
            </a:pPr>
            <a:endParaRPr lang="en-US" dirty="0"/>
          </a:p>
        </p:txBody>
      </p:sp>
    </p:spTree>
    <p:extLst>
      <p:ext uri="{BB962C8B-B14F-4D97-AF65-F5344CB8AC3E}">
        <p14:creationId xmlns:p14="http://schemas.microsoft.com/office/powerpoint/2010/main" val="2124663408"/>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sz="3600" dirty="0" smtClean="0"/>
              <a:t>Thank you for volunteering to be a chaperone for our trip!!  </a:t>
            </a:r>
          </a:p>
          <a:p>
            <a:r>
              <a:rPr lang="en-US" sz="3600" dirty="0" smtClean="0"/>
              <a:t>We would not be able to do it without you!!</a:t>
            </a:r>
            <a:endParaRPr lang="en-US" sz="3600" dirty="0"/>
          </a:p>
        </p:txBody>
      </p:sp>
    </p:spTree>
    <p:extLst>
      <p:ext uri="{BB962C8B-B14F-4D97-AF65-F5344CB8AC3E}">
        <p14:creationId xmlns:p14="http://schemas.microsoft.com/office/powerpoint/2010/main" val="1465252520"/>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Chaperone Guidelines and responsibilities</a:t>
            </a:r>
            <a:endParaRPr lang="en-US" dirty="0"/>
          </a:p>
        </p:txBody>
      </p:sp>
      <p:sp>
        <p:nvSpPr>
          <p:cNvPr id="3" name="Content Placeholder 2"/>
          <p:cNvSpPr>
            <a:spLocks noGrp="1"/>
          </p:cNvSpPr>
          <p:nvPr>
            <p:ph idx="1"/>
          </p:nvPr>
        </p:nvSpPr>
        <p:spPr/>
        <p:txBody>
          <a:bodyPr/>
          <a:lstStyle/>
          <a:p>
            <a:r>
              <a:rPr lang="en-US" dirty="0" smtClean="0"/>
              <a:t>It is very important that Chaperones adhere to the guidelines and responsibilities that we will go over today.  </a:t>
            </a:r>
          </a:p>
          <a:p>
            <a:r>
              <a:rPr lang="en-US" dirty="0" smtClean="0"/>
              <a:t>Chaperones will be key to the success of our field trip to the Jacksonville Zoo!</a:t>
            </a:r>
            <a:endParaRPr lang="en-US" dirty="0"/>
          </a:p>
        </p:txBody>
      </p:sp>
    </p:spTree>
    <p:extLst>
      <p:ext uri="{BB962C8B-B14F-4D97-AF65-F5344CB8AC3E}">
        <p14:creationId xmlns:p14="http://schemas.microsoft.com/office/powerpoint/2010/main" val="630273020"/>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Arrival</a:t>
            </a:r>
            <a:endParaRPr lang="en-US" dirty="0"/>
          </a:p>
        </p:txBody>
      </p:sp>
      <p:sp>
        <p:nvSpPr>
          <p:cNvPr id="3" name="Content Placeholder 2"/>
          <p:cNvSpPr>
            <a:spLocks noGrp="1"/>
          </p:cNvSpPr>
          <p:nvPr>
            <p:ph idx="1"/>
          </p:nvPr>
        </p:nvSpPr>
        <p:spPr/>
        <p:txBody>
          <a:bodyPr/>
          <a:lstStyle/>
          <a:p>
            <a:pPr>
              <a:buSzPct val="100000"/>
            </a:pPr>
            <a:r>
              <a:rPr lang="en-US" dirty="0" smtClean="0"/>
              <a:t>Students should arrive between 5:30 – 5:45 am. </a:t>
            </a:r>
          </a:p>
          <a:p>
            <a:pPr>
              <a:buSzPct val="100000"/>
            </a:pPr>
            <a:r>
              <a:rPr lang="en-US" dirty="0" smtClean="0"/>
              <a:t>Bus will leave promptly at 6:00 am.  </a:t>
            </a:r>
          </a:p>
          <a:p>
            <a:pPr>
              <a:buSzPct val="100000"/>
            </a:pPr>
            <a:r>
              <a:rPr lang="en-US" dirty="0" smtClean="0"/>
              <a:t>We will be traveling in an </a:t>
            </a:r>
            <a:r>
              <a:rPr lang="en-US" dirty="0" err="1" smtClean="0"/>
              <a:t>Astro</a:t>
            </a:r>
            <a:r>
              <a:rPr lang="en-US" dirty="0" smtClean="0"/>
              <a:t> charter bus.</a:t>
            </a:r>
          </a:p>
          <a:p>
            <a:pPr>
              <a:buSzPct val="100000"/>
            </a:pPr>
            <a:r>
              <a:rPr lang="en-US" dirty="0" smtClean="0"/>
              <a:t>Students should eat breakfast before coming to school.</a:t>
            </a:r>
          </a:p>
          <a:p>
            <a:pPr>
              <a:buSzPct val="100000"/>
            </a:pPr>
            <a:r>
              <a:rPr lang="en-US" dirty="0" smtClean="0"/>
              <a:t>Chaperones will make sure all students use the restroom before boarding the bus.</a:t>
            </a:r>
          </a:p>
          <a:p>
            <a:pPr>
              <a:buSzPct val="100000"/>
            </a:pPr>
            <a:r>
              <a:rPr lang="en-US" dirty="0" smtClean="0"/>
              <a:t>We will limit the use of the restroom on the bus.</a:t>
            </a:r>
          </a:p>
          <a:p>
            <a:pPr marL="114300" indent="0">
              <a:buSzPct val="100000"/>
              <a:buNone/>
            </a:pPr>
            <a:endParaRPr lang="en-US" dirty="0"/>
          </a:p>
        </p:txBody>
      </p:sp>
    </p:spTree>
    <p:extLst>
      <p:ext uri="{BB962C8B-B14F-4D97-AF65-F5344CB8AC3E}">
        <p14:creationId xmlns:p14="http://schemas.microsoft.com/office/powerpoint/2010/main" val="374694356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bus</a:t>
            </a:r>
            <a:endParaRPr lang="en-US" dirty="0"/>
          </a:p>
        </p:txBody>
      </p:sp>
      <p:sp>
        <p:nvSpPr>
          <p:cNvPr id="3" name="Content Placeholder 2"/>
          <p:cNvSpPr>
            <a:spLocks noGrp="1"/>
          </p:cNvSpPr>
          <p:nvPr>
            <p:ph idx="1"/>
          </p:nvPr>
        </p:nvSpPr>
        <p:spPr/>
        <p:txBody>
          <a:bodyPr/>
          <a:lstStyle/>
          <a:p>
            <a:pPr>
              <a:buSzPct val="100000"/>
            </a:pPr>
            <a:r>
              <a:rPr lang="en-US" dirty="0" smtClean="0"/>
              <a:t>Students may bring dry snacks and water bottles with lids that close on the bus. A snack and drink will be provided for the trip home.</a:t>
            </a:r>
          </a:p>
          <a:p>
            <a:pPr>
              <a:buSzPct val="100000"/>
            </a:pPr>
            <a:r>
              <a:rPr lang="en-US" dirty="0" smtClean="0"/>
              <a:t>Students are responsible for keeping their own area clean while on the bus and picking up all trash.  </a:t>
            </a:r>
          </a:p>
          <a:p>
            <a:pPr>
              <a:buSzPct val="100000"/>
            </a:pPr>
            <a:r>
              <a:rPr lang="en-US" dirty="0" smtClean="0"/>
              <a:t>Students are expected to follow all directions of the chaperones and teachers on the bus.  </a:t>
            </a:r>
            <a:endParaRPr lang="en-US" dirty="0"/>
          </a:p>
        </p:txBody>
      </p:sp>
    </p:spTree>
    <p:extLst>
      <p:ext uri="{BB962C8B-B14F-4D97-AF65-F5344CB8AC3E}">
        <p14:creationId xmlns:p14="http://schemas.microsoft.com/office/powerpoint/2010/main" val="275439347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students bring</a:t>
            </a:r>
            <a:endParaRPr lang="en-US" dirty="0"/>
          </a:p>
        </p:txBody>
      </p:sp>
      <p:sp>
        <p:nvSpPr>
          <p:cNvPr id="3" name="Content Placeholder 2"/>
          <p:cNvSpPr>
            <a:spLocks noGrp="1"/>
          </p:cNvSpPr>
          <p:nvPr>
            <p:ph idx="1"/>
          </p:nvPr>
        </p:nvSpPr>
        <p:spPr/>
        <p:txBody>
          <a:bodyPr>
            <a:normAutofit/>
          </a:bodyPr>
          <a:lstStyle/>
          <a:p>
            <a:pPr>
              <a:buSzPct val="100000"/>
            </a:pPr>
            <a:r>
              <a:rPr lang="en-US" dirty="0" smtClean="0"/>
              <a:t>Students may bring a pillow/blanket for sleeping on the bus.</a:t>
            </a:r>
          </a:p>
          <a:p>
            <a:pPr>
              <a:buSzPct val="100000"/>
            </a:pPr>
            <a:r>
              <a:rPr lang="en-US" dirty="0" smtClean="0"/>
              <a:t>Students may bring electronic games, cameras, </a:t>
            </a:r>
            <a:r>
              <a:rPr lang="en-US" dirty="0" err="1" smtClean="0"/>
              <a:t>iPads</a:t>
            </a:r>
            <a:r>
              <a:rPr lang="en-US" dirty="0" smtClean="0"/>
              <a:t>, cell phones, books, iPods, etc…  Electronic devices must be silenced or have headphones connected. The student is responsible for any items they bring, and if lost or stolen they will not be replaced.</a:t>
            </a:r>
          </a:p>
          <a:p>
            <a:pPr>
              <a:buSzPct val="100000"/>
            </a:pPr>
            <a:r>
              <a:rPr lang="en-US" dirty="0" smtClean="0"/>
              <a:t>Hats, sunglasses, sunscreen – It may be HOT!   </a:t>
            </a:r>
          </a:p>
          <a:p>
            <a:pPr>
              <a:buSzPct val="100000"/>
            </a:pPr>
            <a:r>
              <a:rPr lang="en-US" dirty="0" smtClean="0"/>
              <a:t>Dry snack and water bottle w/lid that closes</a:t>
            </a:r>
            <a:endParaRPr lang="en-US" dirty="0"/>
          </a:p>
        </p:txBody>
      </p:sp>
    </p:spTree>
    <p:extLst>
      <p:ext uri="{BB962C8B-B14F-4D97-AF65-F5344CB8AC3E}">
        <p14:creationId xmlns:p14="http://schemas.microsoft.com/office/powerpoint/2010/main" val="2111208337"/>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Scheduled events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Animal Discovery Program (Arrive at least 5 min. in advance)</a:t>
            </a:r>
          </a:p>
          <a:p>
            <a:pPr lvl="1"/>
            <a:r>
              <a:rPr lang="en-US" dirty="0"/>
              <a:t>Group 1- 9:30 am- </a:t>
            </a:r>
            <a:r>
              <a:rPr lang="en-US" dirty="0" err="1"/>
              <a:t>Fogler</a:t>
            </a:r>
            <a:r>
              <a:rPr lang="en-US" dirty="0"/>
              <a:t>, Leathers, Levesque</a:t>
            </a:r>
          </a:p>
          <a:p>
            <a:pPr lvl="1"/>
            <a:r>
              <a:rPr lang="en-US" dirty="0"/>
              <a:t>Group 2- 10:30 am- Lynn, Sherman, Williamson</a:t>
            </a:r>
          </a:p>
          <a:p>
            <a:pPr lvl="1"/>
            <a:r>
              <a:rPr lang="en-US" dirty="0" smtClean="0"/>
              <a:t>Located at the Pepsi Co. Education Campus</a:t>
            </a:r>
          </a:p>
          <a:p>
            <a:r>
              <a:rPr lang="en-US" dirty="0" smtClean="0"/>
              <a:t>Lunch</a:t>
            </a:r>
          </a:p>
          <a:p>
            <a:pPr lvl="1"/>
            <a:r>
              <a:rPr lang="en-US" dirty="0" smtClean="0"/>
              <a:t>12:00 at Shaba Terrace</a:t>
            </a:r>
          </a:p>
          <a:p>
            <a:pPr lvl="1"/>
            <a:r>
              <a:rPr lang="en-US" dirty="0" smtClean="0"/>
              <a:t>Lunch choices have been made in advance. </a:t>
            </a:r>
          </a:p>
          <a:p>
            <a:pPr lvl="1"/>
            <a:r>
              <a:rPr lang="en-US" dirty="0" smtClean="0"/>
              <a:t>Please be on time so we can pass out lunches quickly.</a:t>
            </a:r>
          </a:p>
          <a:p>
            <a:r>
              <a:rPr lang="en-US" dirty="0" smtClean="0"/>
              <a:t>You are free to visit all areas of the zoo throughout the day other than these scheduled times. </a:t>
            </a:r>
          </a:p>
          <a:p>
            <a:r>
              <a:rPr lang="en-US" dirty="0" smtClean="0"/>
              <a:t>Be at the bus load/unload zone by 2:45 pm ready to board the bus.</a:t>
            </a:r>
          </a:p>
          <a:p>
            <a:pPr lvl="1"/>
            <a:endParaRPr lang="en-US" dirty="0" smtClean="0"/>
          </a:p>
          <a:p>
            <a:pPr lvl="1"/>
            <a:endParaRPr lang="en-US" dirty="0" smtClean="0"/>
          </a:p>
          <a:p>
            <a:pPr marL="411480" lvl="1" indent="0">
              <a:buNone/>
            </a:pPr>
            <a:endParaRPr lang="en-US" dirty="0" smtClean="0"/>
          </a:p>
          <a:p>
            <a:pPr lvl="1"/>
            <a:endParaRPr lang="en-US" dirty="0"/>
          </a:p>
          <a:p>
            <a:pPr lvl="1"/>
            <a:endParaRPr lang="en-US" dirty="0" smtClean="0"/>
          </a:p>
          <a:p>
            <a:pPr marL="411480" lvl="1" indent="0">
              <a:buNone/>
            </a:pPr>
            <a:endParaRPr lang="en-US" dirty="0" smtClean="0"/>
          </a:p>
          <a:p>
            <a:pPr lvl="1"/>
            <a:endParaRPr lang="en-US" dirty="0"/>
          </a:p>
        </p:txBody>
      </p:sp>
    </p:spTree>
    <p:extLst>
      <p:ext uri="{BB962C8B-B14F-4D97-AF65-F5344CB8AC3E}">
        <p14:creationId xmlns:p14="http://schemas.microsoft.com/office/powerpoint/2010/main" val="1649013214"/>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sp>
        <p:nvSpPr>
          <p:cNvPr id="3" name="Content Placeholder 2"/>
          <p:cNvSpPr>
            <a:spLocks noGrp="1"/>
          </p:cNvSpPr>
          <p:nvPr>
            <p:ph idx="1"/>
          </p:nvPr>
        </p:nvSpPr>
        <p:spPr/>
        <p:txBody>
          <a:bodyPr/>
          <a:lstStyle/>
          <a:p>
            <a:pPr>
              <a:buSzPct val="100000"/>
            </a:pPr>
            <a:r>
              <a:rPr lang="en-US" dirty="0" smtClean="0"/>
              <a:t>Conley 3</a:t>
            </a:r>
            <a:r>
              <a:rPr lang="en-US" baseline="30000" dirty="0" smtClean="0"/>
              <a:t>rd</a:t>
            </a:r>
            <a:r>
              <a:rPr lang="en-US" dirty="0" smtClean="0"/>
              <a:t> Grade t-shirt.</a:t>
            </a:r>
          </a:p>
          <a:p>
            <a:pPr>
              <a:buSzPct val="100000"/>
            </a:pPr>
            <a:r>
              <a:rPr lang="en-US" dirty="0" smtClean="0"/>
              <a:t>Appropriate length shorts.</a:t>
            </a:r>
          </a:p>
          <a:p>
            <a:pPr>
              <a:buSzPct val="100000"/>
            </a:pPr>
            <a:r>
              <a:rPr lang="en-US" dirty="0" smtClean="0"/>
              <a:t>Sneakers!!!!!!!  We will be doing a lot of walking!</a:t>
            </a:r>
            <a:endParaRPr lang="en-US" dirty="0"/>
          </a:p>
        </p:txBody>
      </p:sp>
    </p:spTree>
    <p:extLst>
      <p:ext uri="{BB962C8B-B14F-4D97-AF65-F5344CB8AC3E}">
        <p14:creationId xmlns:p14="http://schemas.microsoft.com/office/powerpoint/2010/main" val="3585144537"/>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a:t>
            </a:r>
            <a:endParaRPr lang="en-US" dirty="0"/>
          </a:p>
        </p:txBody>
      </p:sp>
      <p:sp>
        <p:nvSpPr>
          <p:cNvPr id="3" name="Content Placeholder 2"/>
          <p:cNvSpPr>
            <a:spLocks noGrp="1"/>
          </p:cNvSpPr>
          <p:nvPr>
            <p:ph idx="1"/>
          </p:nvPr>
        </p:nvSpPr>
        <p:spPr/>
        <p:txBody>
          <a:bodyPr/>
          <a:lstStyle/>
          <a:p>
            <a:r>
              <a:rPr lang="en-US" dirty="0" smtClean="0"/>
              <a:t>Approximate return time from Jacksonville Zoo is </a:t>
            </a:r>
            <a:r>
              <a:rPr lang="en-US" dirty="0"/>
              <a:t>6</a:t>
            </a:r>
            <a:r>
              <a:rPr lang="en-US" dirty="0" smtClean="0"/>
              <a:t>:00 pm.</a:t>
            </a:r>
          </a:p>
          <a:p>
            <a:r>
              <a:rPr lang="en-US" dirty="0" smtClean="0"/>
              <a:t>Please make sure that you are at Conley to pick up your child by </a:t>
            </a:r>
            <a:r>
              <a:rPr lang="en-US" dirty="0"/>
              <a:t>5</a:t>
            </a:r>
            <a:r>
              <a:rPr lang="en-US" dirty="0" smtClean="0"/>
              <a:t>:45 pm.  </a:t>
            </a:r>
            <a:endParaRPr lang="en-US" dirty="0"/>
          </a:p>
          <a:p>
            <a:r>
              <a:rPr lang="en-US" dirty="0" smtClean="0"/>
              <a:t>Return time is approximate, so please keep in mind that you may have to wait briefly for our return.</a:t>
            </a:r>
          </a:p>
          <a:p>
            <a:pPr>
              <a:buBlip>
                <a:blip r:embed="rId2"/>
              </a:buBlip>
            </a:pPr>
            <a:endParaRPr lang="en-US" dirty="0"/>
          </a:p>
          <a:p>
            <a:r>
              <a:rPr lang="en-US" dirty="0" smtClean="0"/>
              <a:t> Questions????</a:t>
            </a:r>
            <a:endParaRPr lang="en-US" dirty="0"/>
          </a:p>
        </p:txBody>
      </p:sp>
    </p:spTree>
    <p:extLst>
      <p:ext uri="{BB962C8B-B14F-4D97-AF65-F5344CB8AC3E}">
        <p14:creationId xmlns:p14="http://schemas.microsoft.com/office/powerpoint/2010/main" val="2215439630"/>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are looking forward to a great trip!!</a:t>
            </a:r>
            <a:endParaRPr lang="en-US" dirty="0"/>
          </a:p>
        </p:txBody>
      </p:sp>
      <p:pic>
        <p:nvPicPr>
          <p:cNvPr id="5" name="Content Placeholder 4" descr="JaxZoo-logo.png"/>
          <p:cNvPicPr>
            <a:picLocks noGrp="1" noChangeAspect="1"/>
          </p:cNvPicPr>
          <p:nvPr>
            <p:ph idx="1"/>
          </p:nvPr>
        </p:nvPicPr>
        <p:blipFill>
          <a:blip r:embed="rId2">
            <a:extLst>
              <a:ext uri="{28A0092B-C50C-407E-A947-70E740481C1C}">
                <a14:useLocalDpi xmlns:a14="http://schemas.microsoft.com/office/drawing/2010/main" val="0"/>
              </a:ext>
            </a:extLst>
          </a:blip>
          <a:srcRect l="966" r="966"/>
          <a:stretch>
            <a:fillRect/>
          </a:stretch>
        </p:blipFill>
        <p:spPr/>
      </p:pic>
    </p:spTree>
    <p:extLst>
      <p:ext uri="{BB962C8B-B14F-4D97-AF65-F5344CB8AC3E}">
        <p14:creationId xmlns:p14="http://schemas.microsoft.com/office/powerpoint/2010/main" val="10836515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Chaperones need to be at school by </a:t>
            </a:r>
            <a:r>
              <a:rPr lang="en-US" dirty="0" smtClean="0"/>
              <a:t>5:30 </a:t>
            </a:r>
            <a:r>
              <a:rPr lang="en-US" dirty="0"/>
              <a:t>am.</a:t>
            </a:r>
          </a:p>
        </p:txBody>
      </p:sp>
      <p:sp>
        <p:nvSpPr>
          <p:cNvPr id="3" name="Content Placeholder 2"/>
          <p:cNvSpPr>
            <a:spLocks noGrp="1"/>
          </p:cNvSpPr>
          <p:nvPr>
            <p:ph idx="1"/>
          </p:nvPr>
        </p:nvSpPr>
        <p:spPr/>
        <p:txBody>
          <a:bodyPr/>
          <a:lstStyle/>
          <a:p>
            <a:r>
              <a:rPr lang="en-US" dirty="0" smtClean="0"/>
              <a:t>The bus will leave Conley at 6:00 am sharp. </a:t>
            </a:r>
          </a:p>
          <a:p>
            <a:r>
              <a:rPr lang="en-US" dirty="0" smtClean="0"/>
              <a:t>We need chaperones here by 5:30 am to help get students to the restroom and on the bus by 6:00 am</a:t>
            </a:r>
            <a:r>
              <a:rPr lang="en-US" dirty="0" smtClean="0"/>
              <a:t>.</a:t>
            </a:r>
          </a:p>
          <a:p>
            <a:r>
              <a:rPr lang="en-US" dirty="0" smtClean="0"/>
              <a:t>Buses</a:t>
            </a:r>
          </a:p>
          <a:p>
            <a:pPr lvl="1"/>
            <a:r>
              <a:rPr lang="en-US" dirty="0" smtClean="0"/>
              <a:t>Bus #1- Leathers and Levesque</a:t>
            </a:r>
          </a:p>
          <a:p>
            <a:pPr lvl="1"/>
            <a:r>
              <a:rPr lang="en-US" dirty="0" smtClean="0"/>
              <a:t>Bus #2- Lynn and Williamson</a:t>
            </a:r>
          </a:p>
          <a:p>
            <a:pPr lvl="1"/>
            <a:r>
              <a:rPr lang="en-US" dirty="0" smtClean="0"/>
              <a:t>Bus #3- </a:t>
            </a:r>
            <a:r>
              <a:rPr lang="en-US" dirty="0" err="1" smtClean="0"/>
              <a:t>Fogler</a:t>
            </a:r>
            <a:r>
              <a:rPr lang="en-US" dirty="0" smtClean="0"/>
              <a:t> and Sherman</a:t>
            </a:r>
          </a:p>
          <a:p>
            <a:pPr lvl="1"/>
            <a:r>
              <a:rPr lang="en-US" dirty="0" smtClean="0"/>
              <a:t>Ms. Nelson’s class will split among the three buses.</a:t>
            </a:r>
            <a:r>
              <a:rPr lang="en-US" dirty="0" smtClean="0"/>
              <a:t> </a:t>
            </a:r>
            <a:endParaRPr lang="en-US" dirty="0" smtClean="0"/>
          </a:p>
          <a:p>
            <a:endParaRPr lang="en-US" dirty="0"/>
          </a:p>
        </p:txBody>
      </p:sp>
    </p:spTree>
    <p:extLst>
      <p:ext uri="{BB962C8B-B14F-4D97-AF65-F5344CB8AC3E}">
        <p14:creationId xmlns:p14="http://schemas.microsoft.com/office/powerpoint/2010/main" val="143448182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Chaperones are required to ride the </a:t>
            </a:r>
            <a:r>
              <a:rPr lang="en-US" sz="2400" dirty="0" smtClean="0"/>
              <a:t>buses</a:t>
            </a:r>
            <a:endParaRPr lang="en-US" sz="2400" dirty="0"/>
          </a:p>
        </p:txBody>
      </p:sp>
      <p:sp>
        <p:nvSpPr>
          <p:cNvPr id="3" name="Content Placeholder 2"/>
          <p:cNvSpPr>
            <a:spLocks noGrp="1"/>
          </p:cNvSpPr>
          <p:nvPr>
            <p:ph idx="1"/>
          </p:nvPr>
        </p:nvSpPr>
        <p:spPr>
          <a:xfrm>
            <a:off x="457200" y="1752600"/>
            <a:ext cx="8229600" cy="4879622"/>
          </a:xfrm>
        </p:spPr>
        <p:txBody>
          <a:bodyPr>
            <a:normAutofit/>
          </a:bodyPr>
          <a:lstStyle/>
          <a:p>
            <a:pPr>
              <a:buSzPct val="100000"/>
            </a:pPr>
            <a:r>
              <a:rPr lang="en-US" dirty="0" smtClean="0"/>
              <a:t>All chaperones will ride the bus and supervise the students in their group while on the bus.</a:t>
            </a:r>
          </a:p>
          <a:p>
            <a:pPr>
              <a:buSzPct val="100000"/>
            </a:pPr>
            <a:r>
              <a:rPr lang="en-US" dirty="0" smtClean="0"/>
              <a:t>Chaperones will make sure all students in their group use the restroom before boarding the bus.</a:t>
            </a:r>
          </a:p>
          <a:p>
            <a:pPr>
              <a:buSzPct val="100000"/>
            </a:pPr>
            <a:endParaRPr lang="en-US" dirty="0" smtClean="0"/>
          </a:p>
        </p:txBody>
      </p:sp>
    </p:spTree>
    <p:extLst>
      <p:ext uri="{BB962C8B-B14F-4D97-AF65-F5344CB8AC3E}">
        <p14:creationId xmlns:p14="http://schemas.microsoft.com/office/powerpoint/2010/main" val="3134473528"/>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000" dirty="0" smtClean="0"/>
              <a:t/>
            </a:r>
            <a:br>
              <a:rPr lang="en-US" sz="2000" dirty="0" smtClean="0"/>
            </a:br>
            <a:r>
              <a:rPr lang="en-US" sz="2000" dirty="0" smtClean="0"/>
              <a:t>Chaperones </a:t>
            </a:r>
            <a:r>
              <a:rPr lang="en-US" sz="2000" dirty="0"/>
              <a:t>must be 18 or older and follow all </a:t>
            </a:r>
            <a:r>
              <a:rPr lang="en-US" sz="2000" dirty="0" smtClean="0"/>
              <a:t>policies </a:t>
            </a:r>
            <a:r>
              <a:rPr lang="en-US" sz="2000" dirty="0"/>
              <a:t>, procedures, and laws for the safety of all students.</a:t>
            </a:r>
            <a:br>
              <a:rPr lang="en-US" sz="2000" dirty="0"/>
            </a:br>
            <a:endParaRPr lang="en-US" sz="2000" dirty="0"/>
          </a:p>
        </p:txBody>
      </p:sp>
      <p:sp>
        <p:nvSpPr>
          <p:cNvPr id="3" name="Content Placeholder 2"/>
          <p:cNvSpPr>
            <a:spLocks noGrp="1"/>
          </p:cNvSpPr>
          <p:nvPr>
            <p:ph idx="1"/>
          </p:nvPr>
        </p:nvSpPr>
        <p:spPr/>
        <p:txBody>
          <a:bodyPr/>
          <a:lstStyle/>
          <a:p>
            <a:r>
              <a:rPr lang="en-US" dirty="0" smtClean="0"/>
              <a:t>Keep </a:t>
            </a:r>
            <a:r>
              <a:rPr lang="en-US" dirty="0" smtClean="0"/>
              <a:t>students in your group/class safe throughout the trip.</a:t>
            </a:r>
          </a:p>
          <a:p>
            <a:pPr>
              <a:buSzPct val="100000"/>
            </a:pPr>
            <a:r>
              <a:rPr lang="en-US" dirty="0"/>
              <a:t>Chaperones will not allow students to purchase anything at the zoo from gift shops or food </a:t>
            </a:r>
            <a:r>
              <a:rPr lang="en-US" dirty="0" smtClean="0"/>
              <a:t>vendors.</a:t>
            </a:r>
          </a:p>
          <a:p>
            <a:pPr>
              <a:buSzPct val="100000"/>
            </a:pPr>
            <a:r>
              <a:rPr lang="en-US" dirty="0" smtClean="0"/>
              <a:t>Chaperones will make sure each child in the group wears their name tag the entire time while visiting the zoo (zoo policy)</a:t>
            </a:r>
            <a:r>
              <a:rPr lang="en-US" dirty="0" smtClean="0"/>
              <a:t>.</a:t>
            </a:r>
          </a:p>
          <a:p>
            <a:pPr>
              <a:buSzPct val="100000"/>
            </a:pPr>
            <a:r>
              <a:rPr lang="en-US" dirty="0" smtClean="0"/>
              <a:t>If you have not done so already, be sure to fill out the online volunteer application ASAP so you will be approved by the field trip. </a:t>
            </a:r>
            <a:endParaRPr lang="en-US" dirty="0"/>
          </a:p>
          <a:p>
            <a:endParaRPr lang="en-US" dirty="0"/>
          </a:p>
        </p:txBody>
      </p:sp>
    </p:spTree>
    <p:extLst>
      <p:ext uri="{BB962C8B-B14F-4D97-AF65-F5344CB8AC3E}">
        <p14:creationId xmlns:p14="http://schemas.microsoft.com/office/powerpoint/2010/main" val="216824029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dirty="0"/>
              <a:t>Younger siblings are not allowed to accompany chaperones on trips (due to insurance guidelines).</a:t>
            </a:r>
          </a:p>
        </p:txBody>
      </p:sp>
      <p:sp>
        <p:nvSpPr>
          <p:cNvPr id="3" name="Content Placeholder 2"/>
          <p:cNvSpPr>
            <a:spLocks noGrp="1"/>
          </p:cNvSpPr>
          <p:nvPr>
            <p:ph idx="1"/>
          </p:nvPr>
        </p:nvSpPr>
        <p:spPr/>
        <p:txBody>
          <a:bodyPr/>
          <a:lstStyle/>
          <a:p>
            <a:r>
              <a:rPr lang="en-US" dirty="0" smtClean="0"/>
              <a:t>Make </a:t>
            </a:r>
            <a:r>
              <a:rPr lang="en-US" dirty="0"/>
              <a:t>sure you have made childcare arrangements for any siblings prior to the trip.</a:t>
            </a:r>
          </a:p>
          <a:p>
            <a:r>
              <a:rPr lang="en-US" dirty="0" smtClean="0"/>
              <a:t>Anyone that has not traveled with our group can not be part of our group at the Jacksonville Zoo.</a:t>
            </a:r>
            <a:endParaRPr lang="en-US" dirty="0"/>
          </a:p>
        </p:txBody>
      </p:sp>
    </p:spTree>
    <p:extLst>
      <p:ext uri="{BB962C8B-B14F-4D97-AF65-F5344CB8AC3E}">
        <p14:creationId xmlns:p14="http://schemas.microsoft.com/office/powerpoint/2010/main" val="261283719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400" dirty="0"/>
              <a:t>Students are responsible for holding all personal items that are brought on trips.</a:t>
            </a:r>
          </a:p>
        </p:txBody>
      </p:sp>
      <p:sp>
        <p:nvSpPr>
          <p:cNvPr id="3" name="Content Placeholder 2"/>
          <p:cNvSpPr>
            <a:spLocks noGrp="1"/>
          </p:cNvSpPr>
          <p:nvPr>
            <p:ph idx="1"/>
          </p:nvPr>
        </p:nvSpPr>
        <p:spPr/>
        <p:txBody>
          <a:bodyPr/>
          <a:lstStyle/>
          <a:p>
            <a:r>
              <a:rPr lang="en-US" dirty="0" smtClean="0"/>
              <a:t>Students are permitted to bring bags to hold their belongings.  </a:t>
            </a:r>
          </a:p>
          <a:p>
            <a:r>
              <a:rPr lang="en-US" dirty="0" smtClean="0"/>
              <a:t>You are not responsible for holding any of their items.  </a:t>
            </a:r>
          </a:p>
          <a:p>
            <a:r>
              <a:rPr lang="en-US" dirty="0" smtClean="0"/>
              <a:t>Lost or stolen items will not be replaced. </a:t>
            </a:r>
            <a:endParaRPr lang="en-US" dirty="0"/>
          </a:p>
          <a:p>
            <a:pPr marL="114300" indent="0">
              <a:buNone/>
            </a:pPr>
            <a:endParaRPr lang="en-US" dirty="0"/>
          </a:p>
        </p:txBody>
      </p:sp>
    </p:spTree>
    <p:extLst>
      <p:ext uri="{BB962C8B-B14F-4D97-AF65-F5344CB8AC3E}">
        <p14:creationId xmlns:p14="http://schemas.microsoft.com/office/powerpoint/2010/main" val="384066435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1800" dirty="0" smtClean="0"/>
              <a:t/>
            </a:r>
            <a:br>
              <a:rPr lang="en-US" sz="1800" dirty="0" smtClean="0"/>
            </a:br>
            <a:r>
              <a:rPr lang="en-US" sz="2400" dirty="0" smtClean="0"/>
              <a:t>Chaperones </a:t>
            </a:r>
            <a:r>
              <a:rPr lang="en-US" sz="2400" dirty="0"/>
              <a:t>and their groups must be prompt returning to the buses at the end of the trip. </a:t>
            </a:r>
            <a:endParaRPr lang="en-US" sz="1800" dirty="0"/>
          </a:p>
        </p:txBody>
      </p:sp>
      <p:sp>
        <p:nvSpPr>
          <p:cNvPr id="3" name="Content Placeholder 2"/>
          <p:cNvSpPr>
            <a:spLocks noGrp="1"/>
          </p:cNvSpPr>
          <p:nvPr>
            <p:ph idx="1"/>
          </p:nvPr>
        </p:nvSpPr>
        <p:spPr/>
        <p:txBody>
          <a:bodyPr/>
          <a:lstStyle/>
          <a:p>
            <a:r>
              <a:rPr lang="en-US" dirty="0" smtClean="0"/>
              <a:t>Chaperones </a:t>
            </a:r>
            <a:r>
              <a:rPr lang="en-US" dirty="0"/>
              <a:t>will return to </a:t>
            </a:r>
            <a:r>
              <a:rPr lang="en-US" dirty="0" smtClean="0"/>
              <a:t>the bus load/unload zone by 2:45 </a:t>
            </a:r>
            <a:r>
              <a:rPr lang="en-US" dirty="0"/>
              <a:t>pm</a:t>
            </a:r>
            <a:r>
              <a:rPr lang="en-US" dirty="0" smtClean="0"/>
              <a:t>.</a:t>
            </a:r>
          </a:p>
          <a:p>
            <a:r>
              <a:rPr lang="en-US" dirty="0" smtClean="0"/>
              <a:t>Chaperones will inform their supervising teacher if they are going to be late for any reason.</a:t>
            </a:r>
          </a:p>
        </p:txBody>
      </p:sp>
    </p:spTree>
    <p:extLst>
      <p:ext uri="{BB962C8B-B14F-4D97-AF65-F5344CB8AC3E}">
        <p14:creationId xmlns:p14="http://schemas.microsoft.com/office/powerpoint/2010/main" val="300564924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Please dress appropriately for the school trip. </a:t>
            </a:r>
          </a:p>
        </p:txBody>
      </p:sp>
      <p:sp>
        <p:nvSpPr>
          <p:cNvPr id="3" name="Content Placeholder 2"/>
          <p:cNvSpPr>
            <a:spLocks noGrp="1"/>
          </p:cNvSpPr>
          <p:nvPr>
            <p:ph idx="1"/>
          </p:nvPr>
        </p:nvSpPr>
        <p:spPr/>
        <p:txBody>
          <a:bodyPr/>
          <a:lstStyle/>
          <a:p>
            <a:r>
              <a:rPr lang="en-US" dirty="0" smtClean="0"/>
              <a:t>All chaperones and students must wear the Conley 3rd Grade t-shirt.</a:t>
            </a:r>
          </a:p>
          <a:p>
            <a:r>
              <a:rPr lang="en-US" dirty="0" smtClean="0"/>
              <a:t>Please wear sneakers since there will be a great deal of walking throughout the park.</a:t>
            </a:r>
          </a:p>
          <a:p>
            <a:r>
              <a:rPr lang="en-US" dirty="0" smtClean="0"/>
              <a:t>Please make sure all shorts or pants are appropriate school attire.</a:t>
            </a:r>
            <a:endParaRPr lang="en-US" dirty="0"/>
          </a:p>
        </p:txBody>
      </p:sp>
    </p:spTree>
    <p:extLst>
      <p:ext uri="{BB962C8B-B14F-4D97-AF65-F5344CB8AC3E}">
        <p14:creationId xmlns:p14="http://schemas.microsoft.com/office/powerpoint/2010/main" val="4261018862"/>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33729</TotalTime>
  <Words>1551</Words>
  <Application>Microsoft Macintosh PowerPoint</Application>
  <PresentationFormat>On-screen Show (4:3)</PresentationFormat>
  <Paragraphs>125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Apothecary</vt:lpstr>
      <vt:lpstr>Conley 3rd Grade  Jacksonville zoo   May 4, 2017</vt:lpstr>
      <vt:lpstr>Chaperone Guidelines and responsibilities</vt:lpstr>
      <vt:lpstr>Chaperones need to be at school by 5:30 am.</vt:lpstr>
      <vt:lpstr>Chaperones are required to ride the buses</vt:lpstr>
      <vt:lpstr> Chaperones must be 18 or older and follow all policies , procedures, and laws for the safety of all students. </vt:lpstr>
      <vt:lpstr>Younger siblings are not allowed to accompany chaperones on trips (due to insurance guidelines).</vt:lpstr>
      <vt:lpstr>Students are responsible for holding all personal items that are brought on trips.</vt:lpstr>
      <vt:lpstr> Chaperones and their groups must be prompt returning to the buses at the end of the trip. </vt:lpstr>
      <vt:lpstr>Please dress appropriately for the school trip. </vt:lpstr>
      <vt:lpstr>Language and behavior</vt:lpstr>
      <vt:lpstr>Medical Needs</vt:lpstr>
      <vt:lpstr>Be Responsible</vt:lpstr>
      <vt:lpstr>Please stay with the group assigned at all times.</vt:lpstr>
      <vt:lpstr>Cell Phones</vt:lpstr>
      <vt:lpstr>Emergencies</vt:lpstr>
      <vt:lpstr>Student Behavior </vt:lpstr>
      <vt:lpstr>Jacksonville zoo rules</vt:lpstr>
      <vt:lpstr> Attitude is a little thing that makes a big difference! </vt:lpstr>
      <vt:lpstr>Thank you!!</vt:lpstr>
      <vt:lpstr>Arrival</vt:lpstr>
      <vt:lpstr>On the bus</vt:lpstr>
      <vt:lpstr>What should students bring</vt:lpstr>
      <vt:lpstr>Scheduled events</vt:lpstr>
      <vt:lpstr>Dress code</vt:lpstr>
      <vt:lpstr>Returning</vt:lpstr>
      <vt:lpstr>We are looking forward to a great trip!!</vt:lpstr>
    </vt:vector>
  </TitlesOfParts>
  <Company>CSS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 Keepers Quest  Magic Kingdom 2015</dc:title>
  <dc:creator>J. M. Conley Elementary School</dc:creator>
  <cp:lastModifiedBy>Teacher</cp:lastModifiedBy>
  <cp:revision>52</cp:revision>
  <dcterms:created xsi:type="dcterms:W3CDTF">2015-04-22T16:32:50Z</dcterms:created>
  <dcterms:modified xsi:type="dcterms:W3CDTF">2017-04-18T19:29:51Z</dcterms:modified>
</cp:coreProperties>
</file>